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sldIdLst>
    <p:sldId id="256" r:id="rId2"/>
    <p:sldId id="282" r:id="rId3"/>
    <p:sldId id="815" r:id="rId4"/>
    <p:sldId id="802" r:id="rId5"/>
    <p:sldId id="816" r:id="rId6"/>
    <p:sldId id="781" r:id="rId7"/>
    <p:sldId id="800" r:id="rId8"/>
    <p:sldId id="786" r:id="rId9"/>
    <p:sldId id="801" r:id="rId10"/>
    <p:sldId id="817" r:id="rId11"/>
    <p:sldId id="818" r:id="rId12"/>
    <p:sldId id="819" r:id="rId13"/>
    <p:sldId id="820" r:id="rId14"/>
    <p:sldId id="803" r:id="rId15"/>
    <p:sldId id="602" r:id="rId16"/>
    <p:sldId id="273" r:id="rId17"/>
    <p:sldId id="274" r:id="rId18"/>
    <p:sldId id="275"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815"/>
            <p14:sldId id="802"/>
            <p14:sldId id="816"/>
            <p14:sldId id="781"/>
            <p14:sldId id="800"/>
            <p14:sldId id="786"/>
            <p14:sldId id="801"/>
            <p14:sldId id="817"/>
            <p14:sldId id="818"/>
            <p14:sldId id="819"/>
            <p14:sldId id="820"/>
            <p14:sldId id="803"/>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9" autoAdjust="0"/>
    <p:restoredTop sz="96447" autoAdjust="0"/>
  </p:normalViewPr>
  <p:slideViewPr>
    <p:cSldViewPr snapToGrid="0">
      <p:cViewPr varScale="1">
        <p:scale>
          <a:sx n="80" d="100"/>
          <a:sy n="80" d="100"/>
        </p:scale>
        <p:origin x="90" y="19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2021-07-23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Matrix decompositions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Matrix decompositions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Matrix decompositions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Matrix decompositions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Matrix decompositions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Matrix decompositions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Matrix decompositions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3.wmf"/><Relationship Id="rId5" Type="http://schemas.openxmlformats.org/officeDocument/2006/relationships/oleObject" Target="../embeddings/oleObject5.bin"/><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8.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14.wmf"/><Relationship Id="rId5" Type="http://schemas.openxmlformats.org/officeDocument/2006/relationships/oleObject" Target="../embeddings/oleObject6.bin"/><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8.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15.wmf"/><Relationship Id="rId5" Type="http://schemas.openxmlformats.org/officeDocument/2006/relationships/oleObject" Target="../embeddings/oleObject7.bin"/><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8.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16.wmf"/><Relationship Id="rId5" Type="http://schemas.openxmlformats.org/officeDocument/2006/relationships/oleObject" Target="../embeddings/oleObject8.bin"/><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audio" Target="../media/media6.m4a"/><Relationship Id="rId7" Type="http://schemas.openxmlformats.org/officeDocument/2006/relationships/oleObject" Target="../embeddings/oleObject3.bin"/><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2.wmf"/><Relationship Id="rId5" Type="http://schemas.openxmlformats.org/officeDocument/2006/relationships/oleObject" Target="../embeddings/oleObject4.bin"/><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10 Matrix decompositions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70608F6D-788B-4474-B67C-B222EB2ACF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575"/>
    </mc:Choice>
    <mc:Fallback>
      <p:transition spd="slow" advTm="10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Cholesky decomposition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Every real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 </a:t>
            </a:r>
            <a:r>
              <a:rPr lang="en-US" dirty="0"/>
              <a:t>where</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T</a:t>
            </a:r>
            <a:br>
              <a:rPr lang="en-US" baseline="30000" dirty="0">
                <a:latin typeface="Times New Roman" panose="02020603050405020304" pitchFamily="18" charset="0"/>
              </a:rPr>
            </a:br>
            <a:r>
              <a:rPr lang="en-US" baseline="30000" dirty="0">
                <a:latin typeface="Times New Roman" panose="02020603050405020304" pitchFamily="18" charset="0"/>
              </a:rPr>
              <a:t>	</a:t>
            </a:r>
            <a:r>
              <a:rPr lang="en-US" dirty="0"/>
              <a:t>and the angle between </a:t>
            </a:r>
            <a:r>
              <a:rPr lang="en-US" b="1" dirty="0">
                <a:latin typeface="Times New Roman" panose="02020603050405020304" pitchFamily="18" charset="0"/>
              </a:rPr>
              <a:t>u</a:t>
            </a:r>
            <a:r>
              <a:rPr lang="en-US" dirty="0">
                <a:latin typeface="Times New Roman" panose="02020603050405020304" pitchFamily="18" charset="0"/>
              </a:rPr>
              <a:t> </a:t>
            </a:r>
            <a:r>
              <a:rPr lang="en-US" dirty="0"/>
              <a:t>and</a:t>
            </a:r>
            <a:r>
              <a:rPr lang="en-US" dirty="0">
                <a:latin typeface="Times New Roman" panose="02020603050405020304" pitchFamily="18" charset="0"/>
              </a:rPr>
              <a:t>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a:t>
            </a:r>
            <a:r>
              <a:rPr lang="en-US" dirty="0"/>
              <a:t>is less than </a:t>
            </a:r>
            <a:r>
              <a:rPr lang="en-US" dirty="0">
                <a:latin typeface="Times New Roman" panose="02020603050405020304" pitchFamily="18" charset="0"/>
              </a:rPr>
              <a:t>90° </a:t>
            </a:r>
            <a:r>
              <a:rPr lang="en-US" dirty="0"/>
              <a:t>for all</a:t>
            </a:r>
            <a:r>
              <a:rPr lang="en-US" dirty="0">
                <a:latin typeface="Times New Roman" panose="02020603050405020304" pitchFamily="18" charset="0"/>
              </a:rPr>
              <a:t> </a:t>
            </a:r>
            <a:r>
              <a:rPr lang="en-US" b="1" dirty="0">
                <a:latin typeface="Times New Roman" panose="02020603050405020304" pitchFamily="18" charset="0"/>
              </a:rPr>
              <a:t>u</a:t>
            </a:r>
            <a:r>
              <a:rPr lang="en-US" dirty="0">
                <a:latin typeface="Times New Roman" panose="02020603050405020304" pitchFamily="18" charset="0"/>
              </a:rPr>
              <a:t> </a:t>
            </a:r>
          </a:p>
          <a:p>
            <a:pPr marL="0" indent="0">
              <a:buNone/>
            </a:pPr>
            <a:r>
              <a:rPr lang="en-US" dirty="0">
                <a:latin typeface="Times New Roman" panose="02020603050405020304" pitchFamily="18" charset="0"/>
              </a:rPr>
              <a:t>     </a:t>
            </a:r>
            <a:r>
              <a:rPr lang="en-US" dirty="0"/>
              <a:t>can be written as the product</a:t>
            </a:r>
          </a:p>
          <a:p>
            <a:pPr marL="0" indent="0" algn="ctr">
              <a:buNone/>
            </a:pPr>
            <a:r>
              <a:rPr lang="en-US" i="1" dirty="0">
                <a:latin typeface="Times New Roman" panose="02020603050405020304" pitchFamily="18" charset="0"/>
              </a:rPr>
              <a:t> A</a:t>
            </a:r>
            <a:r>
              <a:rPr lang="en-US" dirty="0">
                <a:latin typeface="Times New Roman" panose="02020603050405020304" pitchFamily="18" charset="0"/>
              </a:rPr>
              <a:t> = </a:t>
            </a:r>
            <a:r>
              <a:rPr lang="en-US" i="1" dirty="0">
                <a:latin typeface="Times New Roman" panose="02020603050405020304" pitchFamily="18" charset="0"/>
              </a:rPr>
              <a:t>LL</a:t>
            </a:r>
            <a:r>
              <a:rPr lang="en-US" baseline="30000" dirty="0">
                <a:latin typeface="Times New Roman" panose="02020603050405020304" pitchFamily="18" charset="0"/>
              </a:rPr>
              <a:t>T</a:t>
            </a:r>
            <a:r>
              <a:rPr lang="en-US" dirty="0">
                <a:latin typeface="Times New Roman" panose="02020603050405020304" pitchFamily="18" charset="0"/>
              </a:rPr>
              <a:t> </a:t>
            </a:r>
          </a:p>
          <a:p>
            <a:pPr marL="0" indent="0">
              <a:buNone/>
            </a:pPr>
            <a:r>
              <a:rPr lang="en-US" dirty="0"/>
              <a:t>     where</a:t>
            </a:r>
            <a:r>
              <a:rPr lang="en-US" dirty="0">
                <a:latin typeface="Times New Roman" panose="02020603050405020304" pitchFamily="18" charset="0"/>
              </a:rPr>
              <a:t>:</a:t>
            </a:r>
          </a:p>
          <a:p>
            <a:pPr lvl="1"/>
            <a:r>
              <a:rPr lang="en-US" i="1" dirty="0">
                <a:latin typeface="Times New Roman" panose="02020603050405020304" pitchFamily="18" charset="0"/>
              </a:rPr>
              <a:t>L</a:t>
            </a:r>
            <a:r>
              <a:rPr lang="en-US" dirty="0">
                <a:latin typeface="Times New Roman" panose="02020603050405020304" pitchFamily="18" charset="0"/>
              </a:rPr>
              <a:t> </a:t>
            </a:r>
            <a:r>
              <a:rPr lang="en-US" dirty="0"/>
              <a:t>is a lower-triangular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 with all non-zero positive real numbers on the diagonal</a:t>
            </a:r>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5" name="Object 14">
            <a:extLst>
              <a:ext uri="{FF2B5EF4-FFF2-40B4-BE49-F238E27FC236}">
                <a16:creationId xmlns:a16="http://schemas.microsoft.com/office/drawing/2014/main" id="{CDE6C0E4-9F54-4A25-8302-1C81BA3CBA65}"/>
              </a:ext>
            </a:extLst>
          </p:cNvPr>
          <p:cNvGraphicFramePr>
            <a:graphicFrameLocks noChangeAspect="1"/>
          </p:cNvGraphicFramePr>
          <p:nvPr>
            <p:extLst>
              <p:ext uri="{D42A27DB-BD31-4B8C-83A1-F6EECF244321}">
                <p14:modId xmlns:p14="http://schemas.microsoft.com/office/powerpoint/2010/main" val="159301232"/>
              </p:ext>
            </p:extLst>
          </p:nvPr>
        </p:nvGraphicFramePr>
        <p:xfrm>
          <a:off x="39687" y="4377531"/>
          <a:ext cx="8799513" cy="1603375"/>
        </p:xfrm>
        <a:graphic>
          <a:graphicData uri="http://schemas.openxmlformats.org/presentationml/2006/ole">
            <mc:AlternateContent xmlns:mc="http://schemas.openxmlformats.org/markup-compatibility/2006">
              <mc:Choice xmlns:v="urn:schemas-microsoft-com:vml" Requires="v">
                <p:oleObj name="Equation" r:id="rId5" imgW="5016240" imgH="914400" progId="Equation.DSMT4">
                  <p:embed/>
                </p:oleObj>
              </mc:Choice>
              <mc:Fallback>
                <p:oleObj name="Equation" r:id="rId5" imgW="5016240" imgH="914400" progId="Equation.DSMT4">
                  <p:embed/>
                  <p:pic>
                    <p:nvPicPr>
                      <p:cNvPr id="15" name="Object 14">
                        <a:extLst>
                          <a:ext uri="{FF2B5EF4-FFF2-40B4-BE49-F238E27FC236}">
                            <a16:creationId xmlns:a16="http://schemas.microsoft.com/office/drawing/2014/main" id="{CDE6C0E4-9F54-4A25-8302-1C81BA3CBA65}"/>
                          </a:ext>
                        </a:extLst>
                      </p:cNvPr>
                      <p:cNvPicPr/>
                      <p:nvPr/>
                    </p:nvPicPr>
                    <p:blipFill>
                      <a:blip r:embed="rId6"/>
                      <a:stretch>
                        <a:fillRect/>
                      </a:stretch>
                    </p:blipFill>
                    <p:spPr>
                      <a:xfrm>
                        <a:off x="39687" y="4377531"/>
                        <a:ext cx="8799513" cy="1603375"/>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4982C7D9-FC1E-4518-8934-2416DDE676C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1972410"/>
      </p:ext>
    </p:extLst>
  </p:cSld>
  <p:clrMapOvr>
    <a:masterClrMapping/>
  </p:clrMapOvr>
  <mc:AlternateContent xmlns:mc="http://schemas.openxmlformats.org/markup-compatibility/2006">
    <mc:Choice xmlns:p14="http://schemas.microsoft.com/office/powerpoint/2010/main" Requires="p14">
      <p:transition spd="slow" p14:dur="2000" advTm="92520"/>
    </mc:Choice>
    <mc:Fallback>
      <p:transition spd="slow" advTm="92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QR decomposition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Every real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 </a:t>
            </a:r>
            <a:r>
              <a:rPr lang="en-US" dirty="0"/>
              <a:t>can be written as the product</a:t>
            </a:r>
          </a:p>
          <a:p>
            <a:pPr marL="0" indent="0" algn="ctr">
              <a:buNone/>
            </a:pP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QR</a:t>
            </a:r>
          </a:p>
          <a:p>
            <a:pPr marL="0" indent="0">
              <a:buNone/>
            </a:pPr>
            <a:r>
              <a:rPr lang="en-US" i="1" dirty="0">
                <a:latin typeface="Times New Roman" panose="02020603050405020304" pitchFamily="18" charset="0"/>
              </a:rPr>
              <a:t>     </a:t>
            </a:r>
            <a:r>
              <a:rPr lang="en-US" dirty="0"/>
              <a:t>where</a:t>
            </a:r>
            <a:r>
              <a:rPr lang="en-US" dirty="0">
                <a:latin typeface="Times New Roman" panose="02020603050405020304" pitchFamily="18" charset="0"/>
              </a:rPr>
              <a:t>:</a:t>
            </a:r>
          </a:p>
          <a:p>
            <a:pPr lvl="1"/>
            <a:r>
              <a:rPr lang="en-US" i="1" dirty="0">
                <a:latin typeface="Times New Roman" panose="02020603050405020304" pitchFamily="18" charset="0"/>
              </a:rPr>
              <a:t>Q</a:t>
            </a:r>
            <a:r>
              <a:rPr lang="en-US" dirty="0">
                <a:latin typeface="Times New Roman" panose="02020603050405020304" pitchFamily="18" charset="0"/>
              </a:rPr>
              <a:t> </a:t>
            </a:r>
            <a:r>
              <a:rPr lang="en-US" dirty="0"/>
              <a:t>is an orthogonal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m</a:t>
            </a:r>
            <a:r>
              <a:rPr lang="en-US" dirty="0">
                <a:latin typeface="Times New Roman" panose="02020603050405020304" pitchFamily="18" charset="0"/>
              </a:rPr>
              <a:t> </a:t>
            </a:r>
            <a:r>
              <a:rPr lang="en-US" dirty="0"/>
              <a:t>matrix</a:t>
            </a:r>
          </a:p>
          <a:p>
            <a:pPr lvl="1"/>
            <a:r>
              <a:rPr lang="en-US" i="1" dirty="0">
                <a:latin typeface="Times New Roman" panose="02020603050405020304" pitchFamily="18" charset="0"/>
              </a:rPr>
              <a:t>R</a:t>
            </a:r>
            <a:r>
              <a:rPr lang="en-US" dirty="0">
                <a:latin typeface="Times New Roman" panose="02020603050405020304" pitchFamily="18" charset="0"/>
              </a:rPr>
              <a:t> </a:t>
            </a:r>
            <a:r>
              <a:rPr lang="en-US" dirty="0"/>
              <a:t>is an upper-triangular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p>
          <a:p>
            <a:pPr lvl="1"/>
            <a:endParaRPr lang="en-US" dirty="0"/>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9" name="Object 8">
            <a:extLst>
              <a:ext uri="{FF2B5EF4-FFF2-40B4-BE49-F238E27FC236}">
                <a16:creationId xmlns:a16="http://schemas.microsoft.com/office/drawing/2014/main" id="{FDAEF75D-DF4F-4118-9B7B-EBA510AC46AA}"/>
              </a:ext>
            </a:extLst>
          </p:cNvPr>
          <p:cNvGraphicFramePr>
            <a:graphicFrameLocks noChangeAspect="1"/>
          </p:cNvGraphicFramePr>
          <p:nvPr>
            <p:extLst>
              <p:ext uri="{D42A27DB-BD31-4B8C-83A1-F6EECF244321}">
                <p14:modId xmlns:p14="http://schemas.microsoft.com/office/powerpoint/2010/main" val="1401605260"/>
              </p:ext>
            </p:extLst>
          </p:nvPr>
        </p:nvGraphicFramePr>
        <p:xfrm>
          <a:off x="694796" y="3990269"/>
          <a:ext cx="7529512" cy="801688"/>
        </p:xfrm>
        <a:graphic>
          <a:graphicData uri="http://schemas.openxmlformats.org/presentationml/2006/ole">
            <mc:AlternateContent xmlns:mc="http://schemas.openxmlformats.org/markup-compatibility/2006">
              <mc:Choice xmlns:v="urn:schemas-microsoft-com:vml" Requires="v">
                <p:oleObj name="Equation" r:id="rId5" imgW="4292280" imgH="457200" progId="Equation.DSMT4">
                  <p:embed/>
                </p:oleObj>
              </mc:Choice>
              <mc:Fallback>
                <p:oleObj name="Equation" r:id="rId5" imgW="4292280" imgH="457200" progId="Equation.DSMT4">
                  <p:embed/>
                  <p:pic>
                    <p:nvPicPr>
                      <p:cNvPr id="15" name="Object 14">
                        <a:extLst>
                          <a:ext uri="{FF2B5EF4-FFF2-40B4-BE49-F238E27FC236}">
                            <a16:creationId xmlns:a16="http://schemas.microsoft.com/office/drawing/2014/main" id="{CDE6C0E4-9F54-4A25-8302-1C81BA3CBA65}"/>
                          </a:ext>
                        </a:extLst>
                      </p:cNvPr>
                      <p:cNvPicPr/>
                      <p:nvPr/>
                    </p:nvPicPr>
                    <p:blipFill>
                      <a:blip r:embed="rId6"/>
                      <a:stretch>
                        <a:fillRect/>
                      </a:stretch>
                    </p:blipFill>
                    <p:spPr>
                      <a:xfrm>
                        <a:off x="694796" y="3990269"/>
                        <a:ext cx="7529512" cy="801688"/>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ED4BF6FC-E60B-4167-AEBF-BA809440EF8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67575495"/>
      </p:ext>
    </p:extLst>
  </p:cSld>
  <p:clrMapOvr>
    <a:masterClrMapping/>
  </p:clrMapOvr>
  <mc:AlternateContent xmlns:mc="http://schemas.openxmlformats.org/markup-compatibility/2006">
    <mc:Choice xmlns:p14="http://schemas.microsoft.com/office/powerpoint/2010/main" Requires="p14">
      <p:transition spd="slow" p14:dur="2000" advTm="58130"/>
    </mc:Choice>
    <mc:Fallback>
      <p:transition spd="slow" advTm="58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Diagonalization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Every real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r>
              <a:rPr lang="en-US" dirty="0">
                <a:latin typeface="Times New Roman" panose="02020603050405020304" pitchFamily="18" charset="0"/>
              </a:rPr>
              <a:t> </a:t>
            </a:r>
            <a:r>
              <a:rPr lang="en-US" i="1" dirty="0">
                <a:latin typeface="Times New Roman" panose="02020603050405020304" pitchFamily="18" charset="0"/>
              </a:rPr>
              <a:t>A</a:t>
            </a:r>
            <a:r>
              <a:rPr lang="en-US" dirty="0"/>
              <a:t> where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T</a:t>
            </a:r>
            <a:r>
              <a:rPr lang="en-US" dirty="0">
                <a:latin typeface="Times New Roman" panose="02020603050405020304" pitchFamily="18" charset="0"/>
              </a:rPr>
              <a:t> </a:t>
            </a:r>
            <a:r>
              <a:rPr lang="en-US" dirty="0"/>
              <a:t>can be written as</a:t>
            </a:r>
          </a:p>
          <a:p>
            <a:pPr marL="0" indent="0" algn="ctr">
              <a:buNone/>
            </a:pP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UDU</a:t>
            </a:r>
            <a:r>
              <a:rPr lang="en-US" baseline="30000" dirty="0">
                <a:latin typeface="Times New Roman" panose="02020603050405020304" pitchFamily="18" charset="0"/>
              </a:rPr>
              <a:t> T</a:t>
            </a:r>
            <a:r>
              <a:rPr lang="en-US" dirty="0">
                <a:latin typeface="Times New Roman" panose="02020603050405020304" pitchFamily="18" charset="0"/>
              </a:rPr>
              <a:t> </a:t>
            </a:r>
          </a:p>
          <a:p>
            <a:pPr marL="0" indent="0">
              <a:buNone/>
            </a:pPr>
            <a:r>
              <a:rPr lang="en-US" dirty="0">
                <a:latin typeface="Times New Roman" panose="02020603050405020304" pitchFamily="18" charset="0"/>
              </a:rPr>
              <a:t>     </a:t>
            </a:r>
            <a:r>
              <a:rPr lang="en-US" dirty="0"/>
              <a:t>where</a:t>
            </a:r>
            <a:r>
              <a:rPr lang="en-US" dirty="0">
                <a:latin typeface="Times New Roman" panose="02020603050405020304" pitchFamily="18" charset="0"/>
              </a:rPr>
              <a:t>:</a:t>
            </a:r>
          </a:p>
          <a:p>
            <a:pPr lvl="1"/>
            <a:r>
              <a:rPr lang="en-US" i="1" dirty="0">
                <a:latin typeface="Times New Roman" panose="02020603050405020304" pitchFamily="18" charset="0"/>
              </a:rPr>
              <a:t>U</a:t>
            </a:r>
            <a:r>
              <a:rPr lang="en-US" dirty="0">
                <a:latin typeface="Times New Roman" panose="02020603050405020304" pitchFamily="18" charset="0"/>
              </a:rPr>
              <a:t> </a:t>
            </a:r>
            <a:r>
              <a:rPr lang="en-US" dirty="0"/>
              <a:t>is an orthogonal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p>
          <a:p>
            <a:pPr lvl="1"/>
            <a:r>
              <a:rPr lang="en-US" i="1" dirty="0">
                <a:latin typeface="Times New Roman" panose="02020603050405020304" pitchFamily="18" charset="0"/>
              </a:rPr>
              <a:t>D</a:t>
            </a:r>
            <a:r>
              <a:rPr lang="en-US" dirty="0">
                <a:latin typeface="Times New Roman" panose="02020603050405020304" pitchFamily="18" charset="0"/>
              </a:rPr>
              <a:t> </a:t>
            </a:r>
            <a:r>
              <a:rPr lang="en-US" dirty="0"/>
              <a:t>is a diagonal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 with all real entries on that diagonal</a:t>
            </a:r>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8" name="Object 7">
            <a:extLst>
              <a:ext uri="{FF2B5EF4-FFF2-40B4-BE49-F238E27FC236}">
                <a16:creationId xmlns:a16="http://schemas.microsoft.com/office/drawing/2014/main" id="{4A4B25F7-2C64-49B9-8E69-251F95BB7763}"/>
              </a:ext>
            </a:extLst>
          </p:cNvPr>
          <p:cNvGraphicFramePr>
            <a:graphicFrameLocks noChangeAspect="1"/>
          </p:cNvGraphicFramePr>
          <p:nvPr>
            <p:extLst>
              <p:ext uri="{D42A27DB-BD31-4B8C-83A1-F6EECF244321}">
                <p14:modId xmlns:p14="http://schemas.microsoft.com/office/powerpoint/2010/main" val="3545367187"/>
              </p:ext>
            </p:extLst>
          </p:nvPr>
        </p:nvGraphicFramePr>
        <p:xfrm>
          <a:off x="216956" y="3651603"/>
          <a:ext cx="7796213" cy="2955925"/>
        </p:xfrm>
        <a:graphic>
          <a:graphicData uri="http://schemas.openxmlformats.org/presentationml/2006/ole">
            <mc:AlternateContent xmlns:mc="http://schemas.openxmlformats.org/markup-compatibility/2006">
              <mc:Choice xmlns:v="urn:schemas-microsoft-com:vml" Requires="v">
                <p:oleObj name="Equation" r:id="rId5" imgW="4889160" imgH="1854000" progId="Equation.DSMT4">
                  <p:embed/>
                </p:oleObj>
              </mc:Choice>
              <mc:Fallback>
                <p:oleObj name="Equation" r:id="rId5" imgW="4889160" imgH="1854000" progId="Equation.DSMT4">
                  <p:embed/>
                  <p:pic>
                    <p:nvPicPr>
                      <p:cNvPr id="8" name="Object 7">
                        <a:extLst>
                          <a:ext uri="{FF2B5EF4-FFF2-40B4-BE49-F238E27FC236}">
                            <a16:creationId xmlns:a16="http://schemas.microsoft.com/office/drawing/2014/main" id="{86CF8601-D89F-4745-BF6B-83DF34390328}"/>
                          </a:ext>
                        </a:extLst>
                      </p:cNvPr>
                      <p:cNvPicPr/>
                      <p:nvPr/>
                    </p:nvPicPr>
                    <p:blipFill>
                      <a:blip r:embed="rId6"/>
                      <a:stretch>
                        <a:fillRect/>
                      </a:stretch>
                    </p:blipFill>
                    <p:spPr>
                      <a:xfrm>
                        <a:off x="216956" y="3651603"/>
                        <a:ext cx="7796213" cy="2955925"/>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EBE9B5E0-22ED-4C57-85E1-33460F356F1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02052392"/>
      </p:ext>
    </p:extLst>
  </p:cSld>
  <p:clrMapOvr>
    <a:masterClrMapping/>
  </p:clrMapOvr>
  <mc:AlternateContent xmlns:mc="http://schemas.openxmlformats.org/markup-compatibility/2006">
    <mc:Choice xmlns:p14="http://schemas.microsoft.com/office/powerpoint/2010/main" Requires="p14">
      <p:transition spd="slow" p14:dur="2000" advTm="87342"/>
    </mc:Choice>
    <mc:Fallback>
      <p:transition spd="slow" advTm="87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Singular-value decomposition (SVD)</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Every real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r>
              <a:rPr lang="en-US" dirty="0">
                <a:latin typeface="Times New Roman" panose="02020603050405020304" pitchFamily="18" charset="0"/>
              </a:rPr>
              <a:t> </a:t>
            </a:r>
            <a:r>
              <a:rPr lang="en-US" i="1" dirty="0">
                <a:latin typeface="Times New Roman" panose="02020603050405020304" pitchFamily="18" charset="0"/>
              </a:rPr>
              <a:t>A</a:t>
            </a:r>
            <a:r>
              <a:rPr lang="en-US" dirty="0"/>
              <a:t> can be written as the product</a:t>
            </a:r>
          </a:p>
          <a:p>
            <a:pPr marL="0" indent="0" algn="ctr">
              <a:buNone/>
            </a:pP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U</a:t>
            </a:r>
            <a:r>
              <a:rPr lang="en-US" i="1" dirty="0">
                <a:latin typeface="Symbol" panose="05050102010706020507" pitchFamily="18" charset="2"/>
              </a:rPr>
              <a:t>S</a:t>
            </a:r>
            <a:r>
              <a:rPr lang="en-US" i="1" dirty="0">
                <a:latin typeface="Times New Roman" panose="02020603050405020304" pitchFamily="18" charset="0"/>
              </a:rPr>
              <a:t>V</a:t>
            </a:r>
            <a:r>
              <a:rPr lang="en-US" baseline="30000" dirty="0">
                <a:latin typeface="Times New Roman" panose="02020603050405020304" pitchFamily="18" charset="0"/>
              </a:rPr>
              <a:t> T</a:t>
            </a:r>
            <a:r>
              <a:rPr lang="en-US" dirty="0">
                <a:latin typeface="Times New Roman" panose="02020603050405020304" pitchFamily="18" charset="0"/>
              </a:rPr>
              <a:t> </a:t>
            </a:r>
          </a:p>
          <a:p>
            <a:pPr marL="0" indent="0">
              <a:buNone/>
            </a:pPr>
            <a:r>
              <a:rPr lang="en-US" dirty="0">
                <a:latin typeface="Times New Roman" panose="02020603050405020304" pitchFamily="18" charset="0"/>
              </a:rPr>
              <a:t>     </a:t>
            </a:r>
            <a:r>
              <a:rPr lang="en-US" dirty="0"/>
              <a:t>where</a:t>
            </a:r>
            <a:r>
              <a:rPr lang="en-US" dirty="0">
                <a:latin typeface="Times New Roman" panose="02020603050405020304" pitchFamily="18" charset="0"/>
              </a:rPr>
              <a:t>:</a:t>
            </a:r>
          </a:p>
          <a:p>
            <a:pPr lvl="1"/>
            <a:r>
              <a:rPr lang="en-US" i="1" dirty="0">
                <a:latin typeface="Times New Roman" panose="02020603050405020304" pitchFamily="18" charset="0"/>
              </a:rPr>
              <a:t>U</a:t>
            </a:r>
            <a:r>
              <a:rPr lang="en-US" dirty="0">
                <a:latin typeface="Times New Roman" panose="02020603050405020304" pitchFamily="18" charset="0"/>
              </a:rPr>
              <a:t> </a:t>
            </a:r>
            <a:r>
              <a:rPr lang="en-US" dirty="0"/>
              <a:t>is an orthogonal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m</a:t>
            </a:r>
            <a:r>
              <a:rPr lang="en-US" dirty="0">
                <a:latin typeface="Times New Roman" panose="02020603050405020304" pitchFamily="18" charset="0"/>
              </a:rPr>
              <a:t> </a:t>
            </a:r>
            <a:r>
              <a:rPr lang="en-US" dirty="0"/>
              <a:t>matrix</a:t>
            </a:r>
          </a:p>
          <a:p>
            <a:pPr lvl="1"/>
            <a:r>
              <a:rPr lang="en-US" i="1" dirty="0">
                <a:latin typeface="Symbol" panose="05050102010706020507" pitchFamily="18" charset="2"/>
              </a:rPr>
              <a:t>S</a:t>
            </a:r>
            <a:r>
              <a:rPr lang="en-US" dirty="0">
                <a:latin typeface="Times New Roman" panose="02020603050405020304" pitchFamily="18" charset="0"/>
              </a:rPr>
              <a:t> </a:t>
            </a:r>
            <a:r>
              <a:rPr lang="en-US" dirty="0"/>
              <a:t>is a diagonal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 with all real entries on that diagonal</a:t>
            </a:r>
          </a:p>
          <a:p>
            <a:pPr lvl="1"/>
            <a:r>
              <a:rPr lang="en-US" i="1" dirty="0">
                <a:latin typeface="Times New Roman" panose="02020603050405020304" pitchFamily="18" charset="0"/>
              </a:rPr>
              <a:t>V</a:t>
            </a:r>
            <a:r>
              <a:rPr lang="en-US" dirty="0">
                <a:latin typeface="Times New Roman" panose="02020603050405020304" pitchFamily="18" charset="0"/>
              </a:rPr>
              <a:t> </a:t>
            </a:r>
            <a:r>
              <a:rPr lang="en-US" dirty="0"/>
              <a:t>is an orthogonal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8" name="Object 7">
            <a:extLst>
              <a:ext uri="{FF2B5EF4-FFF2-40B4-BE49-F238E27FC236}">
                <a16:creationId xmlns:a16="http://schemas.microsoft.com/office/drawing/2014/main" id="{86CF8601-D89F-4745-BF6B-83DF34390328}"/>
              </a:ext>
            </a:extLst>
          </p:cNvPr>
          <p:cNvGraphicFramePr>
            <a:graphicFrameLocks noChangeAspect="1"/>
          </p:cNvGraphicFramePr>
          <p:nvPr>
            <p:extLst>
              <p:ext uri="{D42A27DB-BD31-4B8C-83A1-F6EECF244321}">
                <p14:modId xmlns:p14="http://schemas.microsoft.com/office/powerpoint/2010/main" val="1308729393"/>
              </p:ext>
            </p:extLst>
          </p:nvPr>
        </p:nvGraphicFramePr>
        <p:xfrm>
          <a:off x="300038" y="4111978"/>
          <a:ext cx="7483475" cy="2449513"/>
        </p:xfrm>
        <a:graphic>
          <a:graphicData uri="http://schemas.openxmlformats.org/presentationml/2006/ole">
            <mc:AlternateContent xmlns:mc="http://schemas.openxmlformats.org/markup-compatibility/2006">
              <mc:Choice xmlns:v="urn:schemas-microsoft-com:vml" Requires="v">
                <p:oleObj name="Equation" r:id="rId5" imgW="4267080" imgH="1396800" progId="Equation.DSMT4">
                  <p:embed/>
                </p:oleObj>
              </mc:Choice>
              <mc:Fallback>
                <p:oleObj name="Equation" r:id="rId5" imgW="4267080" imgH="1396800" progId="Equation.DSMT4">
                  <p:embed/>
                  <p:pic>
                    <p:nvPicPr>
                      <p:cNvPr id="8" name="Object 7">
                        <a:extLst>
                          <a:ext uri="{FF2B5EF4-FFF2-40B4-BE49-F238E27FC236}">
                            <a16:creationId xmlns:a16="http://schemas.microsoft.com/office/drawing/2014/main" id="{AF0100B6-692C-4878-9BB7-4A39C311A10F}"/>
                          </a:ext>
                        </a:extLst>
                      </p:cNvPr>
                      <p:cNvPicPr/>
                      <p:nvPr/>
                    </p:nvPicPr>
                    <p:blipFill>
                      <a:blip r:embed="rId6"/>
                      <a:stretch>
                        <a:fillRect/>
                      </a:stretch>
                    </p:blipFill>
                    <p:spPr>
                      <a:xfrm>
                        <a:off x="300038" y="4111978"/>
                        <a:ext cx="7483475" cy="2449513"/>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00D5FDA6-FC88-4393-B680-4AA0A6C446A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4282734"/>
      </p:ext>
    </p:extLst>
  </p:cSld>
  <p:clrMapOvr>
    <a:masterClrMapping/>
  </p:clrMapOvr>
  <mc:AlternateContent xmlns:mc="http://schemas.openxmlformats.org/markup-compatibility/2006">
    <mc:Choice xmlns:p14="http://schemas.microsoft.com/office/powerpoint/2010/main" Requires="p14">
      <p:transition spd="slow" p14:dur="2000" advTm="56993"/>
    </mc:Choice>
    <mc:Fallback>
      <p:transition spd="slow" advTm="56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ahead</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You do not have to know any of the matrix decompositions we</a:t>
            </a:r>
            <a:br>
              <a:rPr lang="en-US" dirty="0"/>
            </a:br>
            <a:r>
              <a:rPr lang="en-US" dirty="0"/>
              <a:t>described here but will not cover</a:t>
            </a:r>
          </a:p>
          <a:p>
            <a:pPr lvl="1"/>
            <a:r>
              <a:rPr lang="en-US" dirty="0"/>
              <a:t>This is just making you aware of the variety of different</a:t>
            </a:r>
            <a:br>
              <a:rPr lang="en-US" dirty="0"/>
            </a:br>
            <a:r>
              <a:rPr lang="en-US" dirty="0"/>
              <a:t>decompositions that are useful in different circumstances</a:t>
            </a:r>
          </a:p>
          <a:p>
            <a:pPr lvl="1"/>
            <a:endParaRPr lang="en-US" dirty="0">
              <a:latin typeface="Times New Roman" panose="02020603050405020304" pitchFamily="18" charset="0"/>
            </a:endParaRPr>
          </a:p>
          <a:p>
            <a:r>
              <a:rPr lang="en-US" dirty="0">
                <a:latin typeface="Times New Roman" panose="02020603050405020304" pitchFamily="18" charset="0"/>
              </a:rPr>
              <a:t>In this topic, we will only look at the LU decomposition</a:t>
            </a:r>
          </a:p>
          <a:p>
            <a:pPr lvl="1"/>
            <a:r>
              <a:rPr lang="en-US" dirty="0">
                <a:latin typeface="Times New Roman" panose="02020603050405020304" pitchFamily="18" charset="0"/>
              </a:rPr>
              <a:t>In future topics, we will look at the eigenvalue and singular-value decompositions</a:t>
            </a:r>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pic>
        <p:nvPicPr>
          <p:cNvPr id="9" name="Audio 8">
            <a:hlinkClick r:id="" action="ppaction://media"/>
            <a:extLst>
              <a:ext uri="{FF2B5EF4-FFF2-40B4-BE49-F238E27FC236}">
                <a16:creationId xmlns:a16="http://schemas.microsoft.com/office/drawing/2014/main" id="{AE8525E0-C005-4362-8DB7-D8D60DAF89E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13756607"/>
      </p:ext>
    </p:extLst>
  </p:cSld>
  <p:clrMapOvr>
    <a:masterClrMapping/>
  </p:clrMapOvr>
  <mc:AlternateContent xmlns:mc="http://schemas.openxmlformats.org/markup-compatibility/2006">
    <mc:Choice xmlns:p14="http://schemas.microsoft.com/office/powerpoint/2010/main" Requires="p14">
      <p:transition spd="slow" p14:dur="2000" advTm="47681"/>
    </mc:Choice>
    <mc:Fallback>
      <p:transition spd="slow" advTm="47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Have reviewed the decompositions or factorizations from secondary school</a:t>
            </a:r>
          </a:p>
          <a:p>
            <a:pPr lvl="2"/>
            <a:r>
              <a:rPr lang="en-US" dirty="0"/>
              <a:t>Prime and polynomial factorizations</a:t>
            </a:r>
          </a:p>
          <a:p>
            <a:pPr lvl="1"/>
            <a:r>
              <a:rPr lang="en-US" dirty="0"/>
              <a:t>Are aware of five useful matrix decompositions or matrix factorizations that you may come across in the future</a:t>
            </a:r>
          </a:p>
          <a:p>
            <a:pPr marL="914400" lvl="2" indent="0">
              <a:buNone/>
            </a:pPr>
            <a:endParaRPr lang="en-US" dirty="0"/>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a:extLst>
              <a:ext uri="{FF2B5EF4-FFF2-40B4-BE49-F238E27FC236}">
                <a16:creationId xmlns:a16="http://schemas.microsoft.com/office/drawing/2014/main" id="{01C42420-A61B-4B7E-BD94-F9F29444722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27920"/>
    </mc:Choice>
    <mc:Fallback>
      <p:transition spd="slow" advTm="27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https://en.wikipedia.org/wiki/Matrix_decomposition</a:t>
            </a:r>
          </a:p>
          <a:p>
            <a:pPr marL="0" indent="0">
              <a:buNone/>
            </a:pPr>
            <a:r>
              <a:rPr lang="en-US" dirty="0"/>
              <a:t>[2]	https://en.wikipedia.org/wiki/LU_decomposition</a:t>
            </a:r>
          </a:p>
          <a:p>
            <a:pPr marL="0" indent="0">
              <a:buNone/>
            </a:pPr>
            <a:r>
              <a:rPr lang="en-US" dirty="0"/>
              <a:t>[3]	https://en.wikipedia.org/wiki/Cholesky_decomposition</a:t>
            </a:r>
          </a:p>
          <a:p>
            <a:pPr marL="0" indent="0">
              <a:buNone/>
            </a:pPr>
            <a:r>
              <a:rPr lang="en-US" dirty="0"/>
              <a:t>[4]	https://en.wikipedia.org/wiki/QR_decomposition</a:t>
            </a:r>
          </a:p>
          <a:p>
            <a:pPr marL="0" indent="0">
              <a:buNone/>
            </a:pPr>
            <a:r>
              <a:rPr lang="en-US" dirty="0"/>
              <a:t>[5]	https://en.wikipedia.org/wiki/Diagonalizable_matrix</a:t>
            </a:r>
          </a:p>
          <a:p>
            <a:pPr marL="0" indent="0">
              <a:buNone/>
            </a:pPr>
            <a:r>
              <a:rPr lang="en-US" dirty="0"/>
              <a:t>[6]	https://en.wikipedia.org/wiki/Singular_value_decomposition</a:t>
            </a:r>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18</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Review prime and polynomial factorizations</a:t>
            </a:r>
          </a:p>
          <a:p>
            <a:pPr lvl="1"/>
            <a:r>
              <a:rPr lang="en-US" dirty="0"/>
              <a:t>Learn that the word decomposition is often synonymous with factorization</a:t>
            </a:r>
          </a:p>
          <a:p>
            <a:pPr lvl="1"/>
            <a:r>
              <a:rPr lang="en-US" dirty="0"/>
              <a:t>Introduce the concept of a matrix decomposition</a:t>
            </a:r>
          </a:p>
          <a:p>
            <a:pPr lvl="1"/>
            <a:r>
              <a:rPr lang="en-US" dirty="0"/>
              <a:t>Describe five matrix decompositions useful in engineering</a:t>
            </a:r>
          </a:p>
          <a:p>
            <a:pPr lvl="1"/>
            <a:r>
              <a:rPr lang="en-US" dirty="0"/>
              <a:t>Identify those decompositions we will see in this course</a:t>
            </a:r>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7A5C8031-ACFA-4EEB-85DF-A52B5C42CA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5537"/>
    </mc:Choice>
    <mc:Fallback>
      <p:transition spd="slow" advTm="35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Decompositions and factorizations</a:t>
            </a:r>
            <a:endParaRPr lang="en-CA" dirty="0"/>
          </a:p>
        </p:txBody>
      </p:sp>
      <p:sp>
        <p:nvSpPr>
          <p:cNvPr id="3" name="Content Placeholder 2"/>
          <p:cNvSpPr>
            <a:spLocks noGrp="1"/>
          </p:cNvSpPr>
          <p:nvPr>
            <p:ph idx="1"/>
          </p:nvPr>
        </p:nvSpPr>
        <p:spPr>
          <a:xfrm>
            <a:off x="457200" y="1600200"/>
            <a:ext cx="8032044" cy="4525963"/>
          </a:xfrm>
        </p:spPr>
        <p:txBody>
          <a:bodyPr/>
          <a:lstStyle/>
          <a:p>
            <a:r>
              <a:rPr lang="en-US" dirty="0"/>
              <a:t>In secondary school, you have heard the word </a:t>
            </a:r>
            <a:r>
              <a:rPr lang="en-US" i="1" dirty="0"/>
              <a:t>factorization</a:t>
            </a:r>
            <a:endParaRPr lang="en-US" dirty="0"/>
          </a:p>
          <a:p>
            <a:pPr lvl="1"/>
            <a:r>
              <a:rPr lang="en-US" dirty="0"/>
              <a:t>This is the process of breaking down a more complex structure into simpler structures</a:t>
            </a:r>
          </a:p>
          <a:p>
            <a:pPr lvl="1"/>
            <a:r>
              <a:rPr lang="en-US" dirty="0"/>
              <a:t>Another term for this process is </a:t>
            </a:r>
            <a:r>
              <a:rPr lang="en-US" i="1" dirty="0"/>
              <a:t>decomposing</a:t>
            </a:r>
            <a:endParaRPr lang="en-US" dirty="0"/>
          </a:p>
          <a:p>
            <a:pPr lvl="1"/>
            <a:r>
              <a:rPr lang="en-US" dirty="0"/>
              <a:t>We will discuss </a:t>
            </a:r>
            <a:r>
              <a:rPr lang="en-US" i="1" dirty="0"/>
              <a:t>matrix decompositions</a:t>
            </a:r>
            <a:r>
              <a:rPr lang="en-US" dirty="0"/>
              <a:t>,</a:t>
            </a:r>
            <a:br>
              <a:rPr lang="en-US" dirty="0"/>
            </a:br>
            <a:r>
              <a:rPr lang="en-US" dirty="0"/>
              <a:t>	but this process is also known as </a:t>
            </a:r>
            <a:r>
              <a:rPr lang="en-US" i="1" dirty="0"/>
              <a:t>matrix factorization</a:t>
            </a:r>
          </a:p>
          <a:p>
            <a:pPr lvl="2"/>
            <a:endParaRPr lang="en-US" dirty="0"/>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pic>
        <p:nvPicPr>
          <p:cNvPr id="5" name="Audio 4">
            <a:hlinkClick r:id="" action="ppaction://media"/>
            <a:extLst>
              <a:ext uri="{FF2B5EF4-FFF2-40B4-BE49-F238E27FC236}">
                <a16:creationId xmlns:a16="http://schemas.microsoft.com/office/drawing/2014/main" id="{EEC22374-587F-48D6-9BAD-9CDB7A7E109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6252453"/>
      </p:ext>
    </p:extLst>
  </p:cSld>
  <p:clrMapOvr>
    <a:masterClrMapping/>
  </p:clrMapOvr>
  <mc:AlternateContent xmlns:mc="http://schemas.openxmlformats.org/markup-compatibility/2006">
    <mc:Choice xmlns:p14="http://schemas.microsoft.com/office/powerpoint/2010/main" Requires="p14">
      <p:transition spd="slow" p14:dur="2000" advTm="29526"/>
    </mc:Choice>
    <mc:Fallback>
      <p:transition spd="slow" advTm="29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Prime factorization</a:t>
            </a:r>
            <a:endParaRPr lang="en-CA" dirty="0"/>
          </a:p>
        </p:txBody>
      </p:sp>
      <p:sp>
        <p:nvSpPr>
          <p:cNvPr id="3" name="Content Placeholder 2"/>
          <p:cNvSpPr>
            <a:spLocks noGrp="1"/>
          </p:cNvSpPr>
          <p:nvPr>
            <p:ph idx="1"/>
          </p:nvPr>
        </p:nvSpPr>
        <p:spPr>
          <a:xfrm>
            <a:off x="457200" y="1600200"/>
            <a:ext cx="8032044" cy="4525963"/>
          </a:xfrm>
        </p:spPr>
        <p:txBody>
          <a:bodyPr/>
          <a:lstStyle/>
          <a:p>
            <a:r>
              <a:rPr lang="en-US" dirty="0"/>
              <a:t>In secondary school, you have already learned of factorizations or decompositions:</a:t>
            </a:r>
          </a:p>
          <a:p>
            <a:pPr lvl="1"/>
            <a:r>
              <a:rPr lang="en-US" dirty="0"/>
              <a:t>Every positive integer has a unique prime factorization</a:t>
            </a:r>
          </a:p>
          <a:p>
            <a:pPr marL="457200" lvl="1" indent="0">
              <a:buNone/>
            </a:pPr>
            <a:r>
              <a:rPr lang="en-US" sz="2000" dirty="0"/>
              <a:t>		</a:t>
            </a:r>
            <a:r>
              <a:rPr lang="en-US" sz="2000" dirty="0">
                <a:latin typeface="Times New Roman" panose="02020603050405020304" pitchFamily="18" charset="0"/>
              </a:rPr>
              <a:t>91 = 7 × 13</a:t>
            </a:r>
          </a:p>
          <a:p>
            <a:pPr marL="457200" lvl="1" indent="0">
              <a:buNone/>
            </a:pPr>
            <a:r>
              <a:rPr lang="en-US" sz="2000" dirty="0">
                <a:latin typeface="Times New Roman" panose="02020603050405020304" pitchFamily="18" charset="0"/>
              </a:rPr>
              <a:t>		1970 = 2 × 5 × 197</a:t>
            </a:r>
          </a:p>
          <a:p>
            <a:pPr marL="457200" lvl="1" indent="0">
              <a:buNone/>
            </a:pPr>
            <a:r>
              <a:rPr lang="en-US" sz="2000" dirty="0">
                <a:latin typeface="Times New Roman" panose="02020603050405020304" pitchFamily="18" charset="0"/>
              </a:rPr>
              <a:t>		1513083350813089415334</a:t>
            </a:r>
          </a:p>
          <a:p>
            <a:pPr marL="457200" lvl="1" indent="0">
              <a:buNone/>
            </a:pPr>
            <a:r>
              <a:rPr lang="en-US" sz="2000" dirty="0">
                <a:latin typeface="Times New Roman" panose="02020603050405020304" pitchFamily="18" charset="0"/>
              </a:rPr>
              <a:t>			= 2 × 3 × 13</a:t>
            </a:r>
            <a:r>
              <a:rPr lang="en-US" sz="2000" baseline="30000" dirty="0">
                <a:latin typeface="Times New Roman" panose="02020603050405020304" pitchFamily="18" charset="0"/>
              </a:rPr>
              <a:t>2</a:t>
            </a:r>
            <a:r>
              <a:rPr lang="en-US" sz="2000" dirty="0">
                <a:latin typeface="Times New Roman" panose="02020603050405020304" pitchFamily="18" charset="0"/>
              </a:rPr>
              <a:t> × 137 × 19249 × 20411 × 27722467</a:t>
            </a:r>
          </a:p>
          <a:p>
            <a:pPr lvl="1"/>
            <a:r>
              <a:rPr lang="en-US" dirty="0"/>
              <a:t>Many public-key cryptosystems rely on the difficulty of factoring integers to send secure messages</a:t>
            </a:r>
          </a:p>
          <a:p>
            <a:pPr marL="57150" indent="0">
              <a:buNone/>
            </a:pPr>
            <a:endParaRPr lang="en-US" sz="1200"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sp>
        <p:nvSpPr>
          <p:cNvPr id="10" name="TextBox 9">
            <a:extLst>
              <a:ext uri="{FF2B5EF4-FFF2-40B4-BE49-F238E27FC236}">
                <a16:creationId xmlns:a16="http://schemas.microsoft.com/office/drawing/2014/main" id="{44D295FB-4EB7-4B73-A709-913F75F123EE}"/>
              </a:ext>
            </a:extLst>
          </p:cNvPr>
          <p:cNvSpPr txBox="1"/>
          <p:nvPr/>
        </p:nvSpPr>
        <p:spPr>
          <a:xfrm>
            <a:off x="1" y="4937125"/>
            <a:ext cx="9143999" cy="566309"/>
          </a:xfrm>
          <a:prstGeom prst="rect">
            <a:avLst/>
          </a:prstGeom>
          <a:noFill/>
        </p:spPr>
        <p:txBody>
          <a:bodyPr wrap="square">
            <a:spAutoFit/>
          </a:bodyPr>
          <a:lstStyle/>
          <a:p>
            <a:pPr marL="5715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103665097958289904342438570560669042336391651299123031549302027602242813630593634896235339</a:t>
            </a:r>
            <a:endParaRPr lang="en-US" sz="1400" dirty="0">
              <a:solidFill>
                <a:prstClr val="white"/>
              </a:solidFill>
              <a:latin typeface="Cambria" panose="02040503050406030204" pitchFamily="18" charset="0"/>
              <a:ea typeface="Cambria" panose="02040503050406030204" pitchFamily="18" charset="0"/>
              <a:cs typeface="Times New Roman" panose="02020603050405020304" pitchFamily="18" charset="0"/>
            </a:endParaRPr>
          </a:p>
          <a:p>
            <a:pPr marL="5715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252851506086608242857479289768516098250631 × 409984103170743628346516399525200434439687427869</a:t>
            </a:r>
            <a:endParaRPr lang="en-US" sz="2000" dirty="0"/>
          </a:p>
        </p:txBody>
      </p:sp>
      <p:pic>
        <p:nvPicPr>
          <p:cNvPr id="12" name="Audio 11">
            <a:hlinkClick r:id="" action="ppaction://media"/>
            <a:extLst>
              <a:ext uri="{FF2B5EF4-FFF2-40B4-BE49-F238E27FC236}">
                <a16:creationId xmlns:a16="http://schemas.microsoft.com/office/drawing/2014/main" id="{0DE59AFB-81D0-4A5D-A974-9F2A6C77856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03400668"/>
      </p:ext>
    </p:extLst>
  </p:cSld>
  <p:clrMapOvr>
    <a:masterClrMapping/>
  </p:clrMapOvr>
  <mc:AlternateContent xmlns:mc="http://schemas.openxmlformats.org/markup-compatibility/2006">
    <mc:Choice xmlns:p14="http://schemas.microsoft.com/office/powerpoint/2010/main" Requires="p14">
      <p:transition spd="slow" p14:dur="2000" advTm="71320"/>
    </mc:Choice>
    <mc:Fallback>
      <p:transition spd="slow" advTm="71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2"/>
                </p:tgtEl>
              </p:cMediaNode>
            </p:audi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factorization</a:t>
            </a:r>
            <a:endParaRPr lang="en-CA" dirty="0"/>
          </a:p>
        </p:txBody>
      </p:sp>
      <p:sp>
        <p:nvSpPr>
          <p:cNvPr id="3" name="Content Placeholder 2"/>
          <p:cNvSpPr>
            <a:spLocks noGrp="1"/>
          </p:cNvSpPr>
          <p:nvPr>
            <p:ph idx="1"/>
          </p:nvPr>
        </p:nvSpPr>
        <p:spPr>
          <a:xfrm>
            <a:off x="457200" y="1600200"/>
            <a:ext cx="8032044" cy="4525963"/>
          </a:xfrm>
        </p:spPr>
        <p:txBody>
          <a:bodyPr/>
          <a:lstStyle/>
          <a:p>
            <a:r>
              <a:rPr lang="en-US" dirty="0"/>
              <a:t>In secondary school, you saw that all polynomials could be written as a factorization of either monic linear or quadratic polynomials multiplied by a scaling factor</a:t>
            </a:r>
          </a:p>
          <a:p>
            <a:pPr marL="457200" lvl="1" indent="0">
              <a:buNone/>
            </a:pPr>
            <a:r>
              <a:rPr lang="en-US" dirty="0">
                <a:latin typeface="Times New Roman" panose="02020603050405020304" pitchFamily="18" charset="0"/>
              </a:rPr>
              <a:t>  3</a:t>
            </a:r>
            <a:r>
              <a:rPr lang="en-US" i="1" dirty="0">
                <a:latin typeface="Times New Roman" panose="02020603050405020304" pitchFamily="18" charset="0"/>
              </a:rPr>
              <a:t>x</a:t>
            </a:r>
            <a:r>
              <a:rPr lang="en-US" baseline="30000" dirty="0">
                <a:latin typeface="Times New Roman" panose="02020603050405020304" pitchFamily="18" charset="0"/>
              </a:rPr>
              <a:t>7</a:t>
            </a:r>
            <a:r>
              <a:rPr lang="en-US" dirty="0">
                <a:latin typeface="Times New Roman" panose="02020603050405020304" pitchFamily="18" charset="0"/>
              </a:rPr>
              <a:t> + 33</a:t>
            </a:r>
            <a:r>
              <a:rPr lang="en-US" i="1" dirty="0">
                <a:latin typeface="Times New Roman" panose="02020603050405020304" pitchFamily="18" charset="0"/>
              </a:rPr>
              <a:t>x</a:t>
            </a:r>
            <a:r>
              <a:rPr lang="en-US" baseline="30000" dirty="0">
                <a:latin typeface="Times New Roman" panose="02020603050405020304" pitchFamily="18" charset="0"/>
              </a:rPr>
              <a:t>6</a:t>
            </a:r>
            <a:r>
              <a:rPr lang="en-US" dirty="0">
                <a:latin typeface="Times New Roman" panose="02020603050405020304" pitchFamily="18" charset="0"/>
              </a:rPr>
              <a:t> + 111</a:t>
            </a:r>
            <a:r>
              <a:rPr lang="en-US" i="1" dirty="0">
                <a:latin typeface="Times New Roman" panose="02020603050405020304" pitchFamily="18" charset="0"/>
              </a:rPr>
              <a:t>x</a:t>
            </a:r>
            <a:r>
              <a:rPr lang="en-US" baseline="30000" dirty="0">
                <a:latin typeface="Times New Roman" panose="02020603050405020304" pitchFamily="18" charset="0"/>
              </a:rPr>
              <a:t>5</a:t>
            </a:r>
            <a:r>
              <a:rPr lang="en-US" dirty="0">
                <a:latin typeface="Times New Roman" panose="02020603050405020304" pitchFamily="18" charset="0"/>
              </a:rPr>
              <a:t> + 276</a:t>
            </a:r>
            <a:r>
              <a:rPr lang="en-US" i="1" dirty="0">
                <a:latin typeface="Times New Roman" panose="02020603050405020304" pitchFamily="18" charset="0"/>
              </a:rPr>
              <a:t>x</a:t>
            </a:r>
            <a:r>
              <a:rPr lang="en-US" baseline="30000" dirty="0">
                <a:latin typeface="Times New Roman" panose="02020603050405020304" pitchFamily="18" charset="0"/>
              </a:rPr>
              <a:t>4</a:t>
            </a:r>
            <a:r>
              <a:rPr lang="en-US" dirty="0">
                <a:latin typeface="Times New Roman" panose="02020603050405020304" pitchFamily="18" charset="0"/>
              </a:rPr>
              <a:t> + 621</a:t>
            </a:r>
            <a:r>
              <a:rPr lang="en-US" i="1" dirty="0">
                <a:latin typeface="Times New Roman" panose="02020603050405020304" pitchFamily="18" charset="0"/>
              </a:rPr>
              <a:t>x</a:t>
            </a:r>
            <a:r>
              <a:rPr lang="en-US" baseline="30000" dirty="0">
                <a:latin typeface="Times New Roman" panose="02020603050405020304" pitchFamily="18" charset="0"/>
              </a:rPr>
              <a:t>3</a:t>
            </a:r>
            <a:r>
              <a:rPr lang="en-US" dirty="0">
                <a:latin typeface="Times New Roman" panose="02020603050405020304" pitchFamily="18" charset="0"/>
              </a:rPr>
              <a:t> + 363</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+ 1533</a:t>
            </a:r>
            <a:r>
              <a:rPr lang="en-US" i="1" dirty="0">
                <a:latin typeface="Times New Roman" panose="02020603050405020304" pitchFamily="18" charset="0"/>
              </a:rPr>
              <a:t>x</a:t>
            </a:r>
            <a:r>
              <a:rPr lang="en-US" dirty="0">
                <a:latin typeface="Times New Roman" panose="02020603050405020304" pitchFamily="18" charset="0"/>
              </a:rPr>
              <a:t> – 2940</a:t>
            </a:r>
          </a:p>
          <a:p>
            <a:pPr marL="457200" lvl="1" indent="0">
              <a:buNone/>
            </a:pPr>
            <a:r>
              <a:rPr lang="en-US" dirty="0">
                <a:latin typeface="Times New Roman" panose="02020603050405020304" pitchFamily="18" charset="0"/>
              </a:rPr>
              <a:t>  		        = 3(</a:t>
            </a:r>
            <a:r>
              <a:rPr lang="en-US" i="1" dirty="0">
                <a:latin typeface="Times New Roman" panose="02020603050405020304" pitchFamily="18" charset="0"/>
              </a:rPr>
              <a:t>x</a:t>
            </a:r>
            <a:r>
              <a:rPr lang="en-US" dirty="0">
                <a:latin typeface="Times New Roman" panose="02020603050405020304" pitchFamily="18" charset="0"/>
              </a:rPr>
              <a:t> – 1)(</a:t>
            </a:r>
            <a:r>
              <a:rPr lang="en-US" i="1" dirty="0">
                <a:latin typeface="Times New Roman" panose="02020603050405020304" pitchFamily="18" charset="0"/>
              </a:rPr>
              <a:t>x</a:t>
            </a:r>
            <a:r>
              <a:rPr lang="en-US" dirty="0">
                <a:latin typeface="Times New Roman" panose="02020603050405020304" pitchFamily="18" charset="0"/>
              </a:rPr>
              <a:t> + 4)(</a:t>
            </a:r>
            <a:r>
              <a:rPr lang="en-US" i="1" dirty="0">
                <a:latin typeface="Times New Roman" panose="02020603050405020304" pitchFamily="18" charset="0"/>
              </a:rPr>
              <a:t>x</a:t>
            </a:r>
            <a:r>
              <a:rPr lang="en-US" dirty="0">
                <a:latin typeface="Times New Roman" panose="02020603050405020304" pitchFamily="18" charset="0"/>
              </a:rPr>
              <a:t> + 7)(</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x</a:t>
            </a:r>
            <a:r>
              <a:rPr lang="en-US" dirty="0">
                <a:latin typeface="Times New Roman" panose="02020603050405020304" pitchFamily="18" charset="0"/>
              </a:rPr>
              <a:t> + 5)(</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+ 2</a:t>
            </a:r>
            <a:r>
              <a:rPr lang="en-US" i="1" dirty="0">
                <a:latin typeface="Times New Roman" panose="02020603050405020304" pitchFamily="18" charset="0"/>
              </a:rPr>
              <a:t>x</a:t>
            </a:r>
            <a:r>
              <a:rPr lang="en-US" dirty="0">
                <a:latin typeface="Times New Roman" panose="02020603050405020304" pitchFamily="18" charset="0"/>
              </a:rPr>
              <a:t> + 7)</a:t>
            </a:r>
          </a:p>
          <a:p>
            <a:pPr marL="0" indent="0">
              <a:buNone/>
            </a:pPr>
            <a:r>
              <a:rPr lang="en-US" dirty="0">
                <a:latin typeface="Times New Roman" panose="02020603050405020304" pitchFamily="18" charset="0"/>
              </a:rPr>
              <a:t> </a:t>
            </a:r>
          </a:p>
          <a:p>
            <a:r>
              <a:rPr lang="en-US" dirty="0"/>
              <a:t>In this course, we have taken this one step further:</a:t>
            </a:r>
          </a:p>
          <a:p>
            <a:pPr marL="457200" lvl="1" indent="0">
              <a:buNone/>
            </a:pPr>
            <a:r>
              <a:rPr lang="en-US" dirty="0">
                <a:latin typeface="Times New Roman" panose="02020603050405020304" pitchFamily="18" charset="0"/>
              </a:rPr>
              <a:t>  3</a:t>
            </a:r>
            <a:r>
              <a:rPr lang="en-US" i="1" dirty="0">
                <a:latin typeface="Times New Roman" panose="02020603050405020304" pitchFamily="18" charset="0"/>
              </a:rPr>
              <a:t>x</a:t>
            </a:r>
            <a:r>
              <a:rPr lang="en-US" baseline="30000" dirty="0">
                <a:latin typeface="Times New Roman" panose="02020603050405020304" pitchFamily="18" charset="0"/>
              </a:rPr>
              <a:t>7</a:t>
            </a:r>
            <a:r>
              <a:rPr lang="en-US" dirty="0">
                <a:latin typeface="Times New Roman" panose="02020603050405020304" pitchFamily="18" charset="0"/>
              </a:rPr>
              <a:t> + 33</a:t>
            </a:r>
            <a:r>
              <a:rPr lang="en-US" i="1" dirty="0">
                <a:latin typeface="Times New Roman" panose="02020603050405020304" pitchFamily="18" charset="0"/>
              </a:rPr>
              <a:t>x</a:t>
            </a:r>
            <a:r>
              <a:rPr lang="en-US" baseline="30000" dirty="0">
                <a:latin typeface="Times New Roman" panose="02020603050405020304" pitchFamily="18" charset="0"/>
              </a:rPr>
              <a:t>6</a:t>
            </a:r>
            <a:r>
              <a:rPr lang="en-US" dirty="0">
                <a:latin typeface="Times New Roman" panose="02020603050405020304" pitchFamily="18" charset="0"/>
              </a:rPr>
              <a:t> + 111</a:t>
            </a:r>
            <a:r>
              <a:rPr lang="en-US" i="1" dirty="0">
                <a:latin typeface="Times New Roman" panose="02020603050405020304" pitchFamily="18" charset="0"/>
              </a:rPr>
              <a:t>x</a:t>
            </a:r>
            <a:r>
              <a:rPr lang="en-US" baseline="30000" dirty="0">
                <a:latin typeface="Times New Roman" panose="02020603050405020304" pitchFamily="18" charset="0"/>
              </a:rPr>
              <a:t>5</a:t>
            </a:r>
            <a:r>
              <a:rPr lang="en-US" dirty="0">
                <a:latin typeface="Times New Roman" panose="02020603050405020304" pitchFamily="18" charset="0"/>
              </a:rPr>
              <a:t> + 276</a:t>
            </a:r>
            <a:r>
              <a:rPr lang="en-US" i="1" dirty="0">
                <a:latin typeface="Times New Roman" panose="02020603050405020304" pitchFamily="18" charset="0"/>
              </a:rPr>
              <a:t>x</a:t>
            </a:r>
            <a:r>
              <a:rPr lang="en-US" baseline="30000" dirty="0">
                <a:latin typeface="Times New Roman" panose="02020603050405020304" pitchFamily="18" charset="0"/>
              </a:rPr>
              <a:t>4</a:t>
            </a:r>
            <a:r>
              <a:rPr lang="en-US" dirty="0">
                <a:latin typeface="Times New Roman" panose="02020603050405020304" pitchFamily="18" charset="0"/>
              </a:rPr>
              <a:t> + 621</a:t>
            </a:r>
            <a:r>
              <a:rPr lang="en-US" i="1" dirty="0">
                <a:latin typeface="Times New Roman" panose="02020603050405020304" pitchFamily="18" charset="0"/>
              </a:rPr>
              <a:t>x</a:t>
            </a:r>
            <a:r>
              <a:rPr lang="en-US" baseline="30000" dirty="0">
                <a:latin typeface="Times New Roman" panose="02020603050405020304" pitchFamily="18" charset="0"/>
              </a:rPr>
              <a:t>3</a:t>
            </a:r>
            <a:r>
              <a:rPr lang="en-US" dirty="0">
                <a:latin typeface="Times New Roman" panose="02020603050405020304" pitchFamily="18" charset="0"/>
              </a:rPr>
              <a:t> + 363</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+ 1533</a:t>
            </a:r>
            <a:r>
              <a:rPr lang="en-US" i="1" dirty="0">
                <a:latin typeface="Times New Roman" panose="02020603050405020304" pitchFamily="18" charset="0"/>
              </a:rPr>
              <a:t>x</a:t>
            </a:r>
            <a:r>
              <a:rPr lang="en-US" dirty="0">
                <a:latin typeface="Times New Roman" panose="02020603050405020304" pitchFamily="18" charset="0"/>
              </a:rPr>
              <a:t> – 2940</a:t>
            </a:r>
            <a:endParaRPr lang="en-US" sz="1200"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a:extLst>
              <a:ext uri="{FF2B5EF4-FFF2-40B4-BE49-F238E27FC236}">
                <a16:creationId xmlns:a16="http://schemas.microsoft.com/office/drawing/2014/main" id="{D4479960-1700-4FCF-987C-2BAAA2E9F89C}"/>
              </a:ext>
            </a:extLst>
          </p:cNvPr>
          <p:cNvGraphicFramePr>
            <a:graphicFrameLocks noChangeAspect="1"/>
          </p:cNvGraphicFramePr>
          <p:nvPr>
            <p:extLst>
              <p:ext uri="{D42A27DB-BD31-4B8C-83A1-F6EECF244321}">
                <p14:modId xmlns:p14="http://schemas.microsoft.com/office/powerpoint/2010/main" val="1526623314"/>
              </p:ext>
            </p:extLst>
          </p:nvPr>
        </p:nvGraphicFramePr>
        <p:xfrm>
          <a:off x="259578" y="4642710"/>
          <a:ext cx="8824912" cy="890588"/>
        </p:xfrm>
        <a:graphic>
          <a:graphicData uri="http://schemas.openxmlformats.org/presentationml/2006/ole">
            <mc:AlternateContent xmlns:mc="http://schemas.openxmlformats.org/markup-compatibility/2006">
              <mc:Choice xmlns:v="urn:schemas-microsoft-com:vml" Requires="v">
                <p:oleObj name="Equation" r:id="rId5" imgW="5029200" imgH="507960" progId="Equation.DSMT4">
                  <p:embed/>
                </p:oleObj>
              </mc:Choice>
              <mc:Fallback>
                <p:oleObj name="Equation" r:id="rId5" imgW="5029200" imgH="507960" progId="Equation.DSMT4">
                  <p:embed/>
                  <p:pic>
                    <p:nvPicPr>
                      <p:cNvPr id="10" name="Object 9">
                        <a:extLst>
                          <a:ext uri="{FF2B5EF4-FFF2-40B4-BE49-F238E27FC236}">
                            <a16:creationId xmlns:a16="http://schemas.microsoft.com/office/drawing/2014/main" id="{73080FD6-FF41-4EE4-A3D2-D7905CB45EA2}"/>
                          </a:ext>
                        </a:extLst>
                      </p:cNvPr>
                      <p:cNvPicPr/>
                      <p:nvPr/>
                    </p:nvPicPr>
                    <p:blipFill>
                      <a:blip r:embed="rId6"/>
                      <a:stretch>
                        <a:fillRect/>
                      </a:stretch>
                    </p:blipFill>
                    <p:spPr>
                      <a:xfrm>
                        <a:off x="259578" y="4642710"/>
                        <a:ext cx="8824912" cy="890588"/>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5604E3FB-2D3A-456C-A784-4160CC3F671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8867820"/>
      </p:ext>
    </p:extLst>
  </p:cSld>
  <p:clrMapOvr>
    <a:masterClrMapping/>
  </p:clrMapOvr>
  <mc:AlternateContent xmlns:mc="http://schemas.openxmlformats.org/markup-compatibility/2006">
    <mc:Choice xmlns:p14="http://schemas.microsoft.com/office/powerpoint/2010/main" Requires="p14">
      <p:transition spd="slow" p14:dur="2000" advTm="83023"/>
    </mc:Choice>
    <mc:Fallback>
      <p:transition spd="slow" advTm="83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 factorizations or decompositions</a:t>
            </a:r>
            <a:endParaRPr lang="en-CA" dirty="0"/>
          </a:p>
        </p:txBody>
      </p:sp>
      <p:sp>
        <p:nvSpPr>
          <p:cNvPr id="3" name="Content Placeholder 2"/>
          <p:cNvSpPr>
            <a:spLocks noGrp="1"/>
          </p:cNvSpPr>
          <p:nvPr>
            <p:ph idx="1"/>
          </p:nvPr>
        </p:nvSpPr>
        <p:spPr>
          <a:xfrm>
            <a:off x="457200" y="1600200"/>
            <a:ext cx="8144933" cy="4525963"/>
          </a:xfrm>
        </p:spPr>
        <p:txBody>
          <a:bodyPr/>
          <a:lstStyle/>
          <a:p>
            <a:r>
              <a:rPr lang="en-US" dirty="0"/>
              <a:t>A matrix is representation of a linear mapping or linear operator, and it is difficult to understand</a:t>
            </a:r>
          </a:p>
          <a:p>
            <a:endParaRPr lang="en-US" dirty="0"/>
          </a:p>
          <a:p>
            <a:endParaRPr lang="en-US" dirty="0"/>
          </a:p>
          <a:p>
            <a:endParaRPr lang="en-US" dirty="0"/>
          </a:p>
          <a:p>
            <a:endParaRPr lang="en-US" dirty="0"/>
          </a:p>
          <a:p>
            <a:endParaRPr lang="en-US" dirty="0"/>
          </a:p>
          <a:p>
            <a:endParaRPr lang="en-US" dirty="0"/>
          </a:p>
          <a:p>
            <a:pPr lvl="1"/>
            <a:r>
              <a:rPr lang="en-US" dirty="0"/>
              <a:t>A factorization or decomposition of a matrix tries to rewrite the matrix as a product of matrices that provide information about the original matrix</a:t>
            </a:r>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0" name="Object 9">
            <a:extLst>
              <a:ext uri="{FF2B5EF4-FFF2-40B4-BE49-F238E27FC236}">
                <a16:creationId xmlns:a16="http://schemas.microsoft.com/office/drawing/2014/main" id="{73080FD6-FF41-4EE4-A3D2-D7905CB45EA2}"/>
              </a:ext>
            </a:extLst>
          </p:cNvPr>
          <p:cNvGraphicFramePr>
            <a:graphicFrameLocks noChangeAspect="1"/>
          </p:cNvGraphicFramePr>
          <p:nvPr>
            <p:extLst>
              <p:ext uri="{D42A27DB-BD31-4B8C-83A1-F6EECF244321}">
                <p14:modId xmlns:p14="http://schemas.microsoft.com/office/powerpoint/2010/main" val="4035721736"/>
              </p:ext>
            </p:extLst>
          </p:nvPr>
        </p:nvGraphicFramePr>
        <p:xfrm>
          <a:off x="1386594" y="2746200"/>
          <a:ext cx="2895600" cy="1604962"/>
        </p:xfrm>
        <a:graphic>
          <a:graphicData uri="http://schemas.openxmlformats.org/presentationml/2006/ole">
            <mc:AlternateContent xmlns:mc="http://schemas.openxmlformats.org/markup-compatibility/2006">
              <mc:Choice xmlns:v="urn:schemas-microsoft-com:vml" Requires="v">
                <p:oleObj name="Equation" r:id="rId5" imgW="1650960" imgH="914400" progId="Equation.DSMT4">
                  <p:embed/>
                </p:oleObj>
              </mc:Choice>
              <mc:Fallback>
                <p:oleObj name="Equation" r:id="rId5" imgW="1650960" imgH="914400" progId="Equation.DSMT4">
                  <p:embed/>
                  <p:pic>
                    <p:nvPicPr>
                      <p:cNvPr id="10" name="Object 9">
                        <a:extLst>
                          <a:ext uri="{FF2B5EF4-FFF2-40B4-BE49-F238E27FC236}">
                            <a16:creationId xmlns:a16="http://schemas.microsoft.com/office/drawing/2014/main" id="{9F379ED3-74E3-48CB-BB0F-731F5E30C924}"/>
                          </a:ext>
                        </a:extLst>
                      </p:cNvPr>
                      <p:cNvPicPr/>
                      <p:nvPr/>
                    </p:nvPicPr>
                    <p:blipFill>
                      <a:blip r:embed="rId6"/>
                      <a:stretch>
                        <a:fillRect/>
                      </a:stretch>
                    </p:blipFill>
                    <p:spPr>
                      <a:xfrm>
                        <a:off x="1386594" y="2746200"/>
                        <a:ext cx="2895600" cy="160496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FFBAB29-CCBC-46BE-B1DD-BC241A17E022}"/>
              </a:ext>
            </a:extLst>
          </p:cNvPr>
          <p:cNvGraphicFramePr>
            <a:graphicFrameLocks noChangeAspect="1"/>
          </p:cNvGraphicFramePr>
          <p:nvPr>
            <p:extLst>
              <p:ext uri="{D42A27DB-BD31-4B8C-83A1-F6EECF244321}">
                <p14:modId xmlns:p14="http://schemas.microsoft.com/office/powerpoint/2010/main" val="1183949940"/>
              </p:ext>
            </p:extLst>
          </p:nvPr>
        </p:nvGraphicFramePr>
        <p:xfrm>
          <a:off x="4778905" y="2746200"/>
          <a:ext cx="2895600" cy="1604962"/>
        </p:xfrm>
        <a:graphic>
          <a:graphicData uri="http://schemas.openxmlformats.org/presentationml/2006/ole">
            <mc:AlternateContent xmlns:mc="http://schemas.openxmlformats.org/markup-compatibility/2006">
              <mc:Choice xmlns:v="urn:schemas-microsoft-com:vml" Requires="v">
                <p:oleObj name="Equation" r:id="rId7" imgW="1650960" imgH="914400" progId="Equation.DSMT4">
                  <p:embed/>
                </p:oleObj>
              </mc:Choice>
              <mc:Fallback>
                <p:oleObj name="Equation" r:id="rId7" imgW="1650960" imgH="914400" progId="Equation.DSMT4">
                  <p:embed/>
                  <p:pic>
                    <p:nvPicPr>
                      <p:cNvPr id="10" name="Object 9">
                        <a:extLst>
                          <a:ext uri="{FF2B5EF4-FFF2-40B4-BE49-F238E27FC236}">
                            <a16:creationId xmlns:a16="http://schemas.microsoft.com/office/drawing/2014/main" id="{73080FD6-FF41-4EE4-A3D2-D7905CB45EA2}"/>
                          </a:ext>
                        </a:extLst>
                      </p:cNvPr>
                      <p:cNvPicPr/>
                      <p:nvPr/>
                    </p:nvPicPr>
                    <p:blipFill>
                      <a:blip r:embed="rId8"/>
                      <a:stretch>
                        <a:fillRect/>
                      </a:stretch>
                    </p:blipFill>
                    <p:spPr>
                      <a:xfrm>
                        <a:off x="4778905" y="2746200"/>
                        <a:ext cx="2895600" cy="160496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C5DA011A-EF91-4C6D-BC59-AB9DB4ADC8F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61719265"/>
      </p:ext>
    </p:extLst>
  </p:cSld>
  <p:clrMapOvr>
    <a:masterClrMapping/>
  </p:clrMapOvr>
  <mc:AlternateContent xmlns:mc="http://schemas.openxmlformats.org/markup-compatibility/2006">
    <mc:Choice xmlns:p14="http://schemas.microsoft.com/office/powerpoint/2010/main" Requires="p14">
      <p:transition spd="slow" p14:dur="2000" advTm="52488"/>
    </mc:Choice>
    <mc:Fallback>
      <p:transition spd="slow" advTm="52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ahead</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course, we will see two, maybe three, matrix decompositions</a:t>
            </a:r>
          </a:p>
          <a:p>
            <a:pPr lvl="1"/>
            <a:r>
              <a:rPr lang="en-US" dirty="0"/>
              <a:t>In this chapter, we will see the PLU decomposition</a:t>
            </a:r>
          </a:p>
          <a:p>
            <a:pPr lvl="2"/>
            <a:r>
              <a:rPr lang="en-US" dirty="0"/>
              <a:t>This is usually just called an LU decomposition</a:t>
            </a:r>
          </a:p>
          <a:p>
            <a:pPr lvl="1"/>
            <a:r>
              <a:rPr lang="en-US" dirty="0"/>
              <a:t>Later, we will see:</a:t>
            </a:r>
          </a:p>
          <a:p>
            <a:pPr lvl="2"/>
            <a:r>
              <a:rPr lang="en-US" dirty="0"/>
              <a:t>The eigenvalue decomposition or </a:t>
            </a:r>
            <a:r>
              <a:rPr lang="en-US" i="1" dirty="0"/>
              <a:t>diagonalization</a:t>
            </a:r>
          </a:p>
          <a:p>
            <a:pPr lvl="2"/>
            <a:r>
              <a:rPr lang="en-US" dirty="0"/>
              <a:t>The singular-value decomposition (SVD)</a:t>
            </a:r>
          </a:p>
          <a:p>
            <a:pPr lvl="2"/>
            <a:endParaRPr lang="en-US" dirty="0"/>
          </a:p>
          <a:p>
            <a:r>
              <a:rPr lang="en-US" dirty="0"/>
              <a:t>Not all matrices may be so decomposed</a:t>
            </a:r>
          </a:p>
          <a:p>
            <a:pPr lvl="1"/>
            <a:r>
              <a:rPr lang="en-US" dirty="0"/>
              <a:t>We will see that diagonalization really only applies to those matrices where the matrix equals its transpose: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T</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pic>
        <p:nvPicPr>
          <p:cNvPr id="6" name="Audio 5">
            <a:hlinkClick r:id="" action="ppaction://media"/>
            <a:extLst>
              <a:ext uri="{FF2B5EF4-FFF2-40B4-BE49-F238E27FC236}">
                <a16:creationId xmlns:a16="http://schemas.microsoft.com/office/drawing/2014/main" id="{BB0333DB-361C-476B-8B1C-A2DF42A2ED8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05510157"/>
      </p:ext>
    </p:extLst>
  </p:cSld>
  <p:clrMapOvr>
    <a:masterClrMapping/>
  </p:clrMapOvr>
  <mc:AlternateContent xmlns:mc="http://schemas.openxmlformats.org/markup-compatibility/2006">
    <mc:Choice xmlns:p14="http://schemas.microsoft.com/office/powerpoint/2010/main" Requires="p14">
      <p:transition spd="slow" p14:dur="2000" advTm="73062"/>
    </mc:Choice>
    <mc:Fallback>
      <p:transition spd="slow" advTm="73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 will quickly describe the following:</a:t>
            </a:r>
          </a:p>
          <a:p>
            <a:pPr lvl="1"/>
            <a:r>
              <a:rPr lang="en-US" dirty="0"/>
              <a:t>LU decomposition</a:t>
            </a:r>
          </a:p>
          <a:p>
            <a:pPr lvl="1"/>
            <a:r>
              <a:rPr lang="en-US" dirty="0"/>
              <a:t>Cholesky decomposition</a:t>
            </a:r>
          </a:p>
          <a:p>
            <a:pPr lvl="1"/>
            <a:r>
              <a:rPr lang="en-US" dirty="0"/>
              <a:t>QR decomposition</a:t>
            </a:r>
          </a:p>
          <a:p>
            <a:pPr lvl="1"/>
            <a:r>
              <a:rPr lang="en-US" dirty="0"/>
              <a:t>Diagonalization (or eigenvalue decomposition)</a:t>
            </a:r>
          </a:p>
          <a:p>
            <a:pPr lvl="1"/>
            <a:r>
              <a:rPr lang="en-US" dirty="0"/>
              <a:t>Singular-value decomposition</a:t>
            </a:r>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pic>
        <p:nvPicPr>
          <p:cNvPr id="6" name="Audio 5">
            <a:hlinkClick r:id="" action="ppaction://media"/>
            <a:extLst>
              <a:ext uri="{FF2B5EF4-FFF2-40B4-BE49-F238E27FC236}">
                <a16:creationId xmlns:a16="http://schemas.microsoft.com/office/drawing/2014/main" id="{E51B20D2-A981-4345-B747-E65BD4C613C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9458841"/>
      </p:ext>
    </p:extLst>
  </p:cSld>
  <p:clrMapOvr>
    <a:masterClrMapping/>
  </p:clrMapOvr>
  <mc:AlternateContent xmlns:mc="http://schemas.openxmlformats.org/markup-compatibility/2006">
    <mc:Choice xmlns:p14="http://schemas.microsoft.com/office/powerpoint/2010/main" Requires="p14">
      <p:transition spd="slow" p14:dur="2000" advTm="18423"/>
    </mc:Choice>
    <mc:Fallback>
      <p:transition spd="slow" advTm="18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 decomposition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Every</a:t>
            </a:r>
            <a:r>
              <a:rPr lang="en-US" dirty="0">
                <a:latin typeface="Times New Roman" panose="02020603050405020304" pitchFamily="18" charset="0"/>
              </a:rPr>
              <a:t>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 </a:t>
            </a:r>
            <a:r>
              <a:rPr lang="en-US" dirty="0"/>
              <a:t>can be written as the product</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PLU</a:t>
            </a:r>
            <a:r>
              <a:rPr lang="en-US" dirty="0">
                <a:latin typeface="Times New Roman" panose="02020603050405020304" pitchFamily="18" charset="0"/>
              </a:rPr>
              <a:t> </a:t>
            </a:r>
            <a:r>
              <a:rPr lang="en-US" dirty="0"/>
              <a:t>where:</a:t>
            </a:r>
          </a:p>
          <a:p>
            <a:pPr lvl="1"/>
            <a:r>
              <a:rPr lang="en-US" i="1" dirty="0">
                <a:latin typeface="Times New Roman" panose="02020603050405020304" pitchFamily="18" charset="0"/>
              </a:rPr>
              <a:t>P</a:t>
            </a:r>
            <a:r>
              <a:rPr lang="en-US" dirty="0">
                <a:latin typeface="Times New Roman" panose="02020603050405020304" pitchFamily="18" charset="0"/>
              </a:rPr>
              <a:t> </a:t>
            </a:r>
            <a:r>
              <a:rPr lang="en-US" dirty="0"/>
              <a:t>is an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m</a:t>
            </a:r>
            <a:r>
              <a:rPr lang="en-US" dirty="0"/>
              <a:t> permutation matrix</a:t>
            </a:r>
          </a:p>
          <a:p>
            <a:pPr lvl="1"/>
            <a:r>
              <a:rPr lang="en-US" i="1" dirty="0">
                <a:latin typeface="Times New Roman" panose="02020603050405020304" pitchFamily="18" charset="0"/>
              </a:rPr>
              <a:t>L</a:t>
            </a:r>
            <a:r>
              <a:rPr lang="en-US" dirty="0">
                <a:latin typeface="Times New Roman" panose="02020603050405020304" pitchFamily="18" charset="0"/>
              </a:rPr>
              <a:t> </a:t>
            </a:r>
            <a:r>
              <a:rPr lang="en-US" dirty="0"/>
              <a:t>is a lower-triangular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m</a:t>
            </a:r>
            <a:r>
              <a:rPr lang="en-US" dirty="0"/>
              <a:t> matrix with all ones on the diagonal</a:t>
            </a:r>
          </a:p>
          <a:p>
            <a:pPr lvl="1"/>
            <a:r>
              <a:rPr lang="en-US" i="1" dirty="0">
                <a:latin typeface="Times New Roman" panose="02020603050405020304" pitchFamily="18" charset="0"/>
              </a:rPr>
              <a:t>U</a:t>
            </a:r>
            <a:r>
              <a:rPr lang="en-US" dirty="0">
                <a:latin typeface="Times New Roman" panose="02020603050405020304" pitchFamily="18" charset="0"/>
              </a:rPr>
              <a:t> </a:t>
            </a:r>
            <a:r>
              <a:rPr lang="en-US" dirty="0"/>
              <a:t>is an upper triangular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p>
        </p:txBody>
      </p:sp>
      <p:sp>
        <p:nvSpPr>
          <p:cNvPr id="4" name="Footer Placeholder 3"/>
          <p:cNvSpPr>
            <a:spLocks noGrp="1"/>
          </p:cNvSpPr>
          <p:nvPr>
            <p:ph type="ftr" sz="quarter" idx="11"/>
          </p:nvPr>
        </p:nvSpPr>
        <p:spPr/>
        <p:txBody>
          <a:bodyPr/>
          <a:lstStyle/>
          <a:p>
            <a:r>
              <a:rPr lang="en-US"/>
              <a:t>Matrix decompositions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5" name="Object 14">
            <a:extLst>
              <a:ext uri="{FF2B5EF4-FFF2-40B4-BE49-F238E27FC236}">
                <a16:creationId xmlns:a16="http://schemas.microsoft.com/office/drawing/2014/main" id="{CDE6C0E4-9F54-4A25-8302-1C81BA3CBA65}"/>
              </a:ext>
            </a:extLst>
          </p:cNvPr>
          <p:cNvGraphicFramePr>
            <a:graphicFrameLocks noChangeAspect="1"/>
          </p:cNvGraphicFramePr>
          <p:nvPr>
            <p:extLst>
              <p:ext uri="{D42A27DB-BD31-4B8C-83A1-F6EECF244321}">
                <p14:modId xmlns:p14="http://schemas.microsoft.com/office/powerpoint/2010/main" val="700020229"/>
              </p:ext>
            </p:extLst>
          </p:nvPr>
        </p:nvGraphicFramePr>
        <p:xfrm>
          <a:off x="562769" y="3863181"/>
          <a:ext cx="8018462" cy="1246187"/>
        </p:xfrm>
        <a:graphic>
          <a:graphicData uri="http://schemas.openxmlformats.org/presentationml/2006/ole">
            <mc:AlternateContent xmlns:mc="http://schemas.openxmlformats.org/markup-compatibility/2006">
              <mc:Choice xmlns:v="urn:schemas-microsoft-com:vml" Requires="v">
                <p:oleObj name="Equation" r:id="rId5" imgW="4572000" imgH="711000" progId="Equation.DSMT4">
                  <p:embed/>
                </p:oleObj>
              </mc:Choice>
              <mc:Fallback>
                <p:oleObj name="Equation" r:id="rId5" imgW="4572000" imgH="711000" progId="Equation.DSMT4">
                  <p:embed/>
                  <p:pic>
                    <p:nvPicPr>
                      <p:cNvPr id="12" name="Object 11">
                        <a:extLst>
                          <a:ext uri="{FF2B5EF4-FFF2-40B4-BE49-F238E27FC236}">
                            <a16:creationId xmlns:a16="http://schemas.microsoft.com/office/drawing/2014/main" id="{3F14A6C0-1B0E-476E-8489-3A004D4C43C3}"/>
                          </a:ext>
                        </a:extLst>
                      </p:cNvPr>
                      <p:cNvPicPr/>
                      <p:nvPr/>
                    </p:nvPicPr>
                    <p:blipFill>
                      <a:blip r:embed="rId6"/>
                      <a:stretch>
                        <a:fillRect/>
                      </a:stretch>
                    </p:blipFill>
                    <p:spPr>
                      <a:xfrm>
                        <a:off x="562769" y="3863181"/>
                        <a:ext cx="8018462" cy="1246187"/>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88470038-F9F4-4F0B-8709-258EE77C6A4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8482296"/>
      </p:ext>
    </p:extLst>
  </p:cSld>
  <p:clrMapOvr>
    <a:masterClrMapping/>
  </p:clrMapOvr>
  <mc:AlternateContent xmlns:mc="http://schemas.openxmlformats.org/markup-compatibility/2006">
    <mc:Choice xmlns:p14="http://schemas.microsoft.com/office/powerpoint/2010/main" Requires="p14">
      <p:transition spd="slow" p14:dur="2000" advTm="77705"/>
    </mc:Choice>
    <mc:Fallback>
      <p:transition spd="slow" advTm="77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7|6.3"/>
</p:tagLst>
</file>

<file path=ppt/tags/tag10.xml><?xml version="1.0" encoding="utf-8"?>
<p:tagLst xmlns:a="http://schemas.openxmlformats.org/drawingml/2006/main" xmlns:r="http://schemas.openxmlformats.org/officeDocument/2006/relationships" xmlns:p="http://schemas.openxmlformats.org/presentationml/2006/main">
  <p:tag name="TIMING" val="|34.5"/>
</p:tagLst>
</file>

<file path=ppt/tags/tag11.xml><?xml version="1.0" encoding="utf-8"?>
<p:tagLst xmlns:a="http://schemas.openxmlformats.org/drawingml/2006/main" xmlns:r="http://schemas.openxmlformats.org/officeDocument/2006/relationships" xmlns:p="http://schemas.openxmlformats.org/presentationml/2006/main">
  <p:tag name="TIMING" val="|36.6"/>
</p:tagLst>
</file>

<file path=ppt/tags/tag12.xml><?xml version="1.0" encoding="utf-8"?>
<p:tagLst xmlns:a="http://schemas.openxmlformats.org/drawingml/2006/main" xmlns:r="http://schemas.openxmlformats.org/officeDocument/2006/relationships" xmlns:p="http://schemas.openxmlformats.org/presentationml/2006/main">
  <p:tag name="TIMING" val="|11.2|14.9|11.9"/>
</p:tagLst>
</file>

<file path=ppt/tags/tag13.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6.9|6|2.8|6|2.5|6.6|10.7"/>
</p:tagLst>
</file>

<file path=ppt/tags/tag3.xml><?xml version="1.0" encoding="utf-8"?>
<p:tagLst xmlns:a="http://schemas.openxmlformats.org/drawingml/2006/main" xmlns:r="http://schemas.openxmlformats.org/officeDocument/2006/relationships" xmlns:p="http://schemas.openxmlformats.org/presentationml/2006/main">
  <p:tag name="TIMING" val="|21|5.9|18.5"/>
</p:tagLst>
</file>

<file path=ppt/tags/tag4.xml><?xml version="1.0" encoding="utf-8"?>
<p:tagLst xmlns:a="http://schemas.openxmlformats.org/drawingml/2006/main" xmlns:r="http://schemas.openxmlformats.org/officeDocument/2006/relationships" xmlns:p="http://schemas.openxmlformats.org/presentationml/2006/main">
  <p:tag name="TIMING" val="|12.1|25.4"/>
</p:tagLst>
</file>

<file path=ppt/tags/tag5.xml><?xml version="1.0" encoding="utf-8"?>
<p:tagLst xmlns:a="http://schemas.openxmlformats.org/drawingml/2006/main" xmlns:r="http://schemas.openxmlformats.org/officeDocument/2006/relationships" xmlns:p="http://schemas.openxmlformats.org/presentationml/2006/main">
  <p:tag name="TIMING" val="|7.2|13.4|13.4"/>
</p:tagLst>
</file>

<file path=ppt/tags/tag6.xml><?xml version="1.0" encoding="utf-8"?>
<p:tagLst xmlns:a="http://schemas.openxmlformats.org/drawingml/2006/main" xmlns:r="http://schemas.openxmlformats.org/officeDocument/2006/relationships" xmlns:p="http://schemas.openxmlformats.org/presentationml/2006/main">
  <p:tag name="TIMING" val="|14.3|11.6|2.7"/>
</p:tagLst>
</file>

<file path=ppt/tags/tag7.xml><?xml version="1.0" encoding="utf-8"?>
<p:tagLst xmlns:a="http://schemas.openxmlformats.org/drawingml/2006/main" xmlns:r="http://schemas.openxmlformats.org/officeDocument/2006/relationships" xmlns:p="http://schemas.openxmlformats.org/presentationml/2006/main">
  <p:tag name="TIMING" val="|56.8"/>
</p:tagLst>
</file>

<file path=ppt/tags/tag8.xml><?xml version="1.0" encoding="utf-8"?>
<p:tagLst xmlns:a="http://schemas.openxmlformats.org/drawingml/2006/main" xmlns:r="http://schemas.openxmlformats.org/officeDocument/2006/relationships" xmlns:p="http://schemas.openxmlformats.org/presentationml/2006/main">
  <p:tag name="TIMING" val="|49.8"/>
</p:tagLst>
</file>

<file path=ppt/tags/tag9.xml><?xml version="1.0" encoding="utf-8"?>
<p:tagLst xmlns:a="http://schemas.openxmlformats.org/drawingml/2006/main" xmlns:r="http://schemas.openxmlformats.org/officeDocument/2006/relationships" xmlns:p="http://schemas.openxmlformats.org/presentationml/2006/main">
  <p:tag name="TIMING" val="|2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46700</TotalTime>
  <Words>1154</Words>
  <Application>Microsoft Office PowerPoint</Application>
  <PresentationFormat>On-screen Show (4:3)</PresentationFormat>
  <Paragraphs>151</Paragraphs>
  <Slides>19</Slides>
  <Notes>0</Notes>
  <HiddenSlides>0</HiddenSlides>
  <MMClips>19</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30" baseType="lpstr">
      <vt:lpstr>Arial</vt:lpstr>
      <vt:lpstr>Bookman Old Style</vt:lpstr>
      <vt:lpstr>Calibri</vt:lpstr>
      <vt:lpstr>Cambria</vt:lpstr>
      <vt:lpstr>Consolas</vt:lpstr>
      <vt:lpstr>Constantia</vt:lpstr>
      <vt:lpstr>Georgia</vt:lpstr>
      <vt:lpstr>Symbol</vt:lpstr>
      <vt:lpstr>Times New Roman</vt:lpstr>
      <vt:lpstr>Office Theme</vt:lpstr>
      <vt:lpstr>MathType 6.0 Equation</vt:lpstr>
      <vt:lpstr>10 Matrix decompositions</vt:lpstr>
      <vt:lpstr>Introduction</vt:lpstr>
      <vt:lpstr>Decompositions and factorizations</vt:lpstr>
      <vt:lpstr>Prime factorization</vt:lpstr>
      <vt:lpstr>Polynomial factorization</vt:lpstr>
      <vt:lpstr>Matrix factorizations or decompositions</vt:lpstr>
      <vt:lpstr>Looking ahead</vt:lpstr>
      <vt:lpstr>Examples</vt:lpstr>
      <vt:lpstr>PLU decomposition</vt:lpstr>
      <vt:lpstr>Cholesky decomposition</vt:lpstr>
      <vt:lpstr>QR decomposition</vt:lpstr>
      <vt:lpstr>Diagonalization</vt:lpstr>
      <vt:lpstr>Singular-value decomposition (SVD)</vt:lpstr>
      <vt:lpstr>Looking ahead</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1157</cp:revision>
  <dcterms:created xsi:type="dcterms:W3CDTF">2020-04-30T19:27:29Z</dcterms:created>
  <dcterms:modified xsi:type="dcterms:W3CDTF">2021-07-23T18:32:45Z</dcterms:modified>
</cp:coreProperties>
</file>